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6805613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 varScale="1">
        <p:scale>
          <a:sx n="73" d="100"/>
          <a:sy n="73" d="100"/>
        </p:scale>
        <p:origin x="1387" y="77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8DA81-CDA3-4B89-AF93-94B2BB9D1B8E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50C3A-E410-420A-83AD-DC83D8828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38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50C3A-E410-420A-83AD-DC83D8828D8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84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59ED-E43E-4260-A64E-BB1256797590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83B9F-C35C-4D60-82A4-70B4BF0DBE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65394" y="797823"/>
            <a:ext cx="7200000" cy="50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ea typeface="ＤＨＰ特太ゴシック体" pitchFamily="2" charset="-128"/>
              </a:rPr>
              <a:t>毎月勤労統計調査</a:t>
            </a:r>
            <a:r>
              <a:rPr kumimoji="1" lang="ja-JP" altLang="en-US" sz="2800" dirty="0">
                <a:solidFill>
                  <a:schemeClr val="bg1"/>
                </a:solidFill>
                <a:ea typeface="ＤＨＰ特太ゴシック体" pitchFamily="2" charset="-128"/>
              </a:rPr>
              <a:t>のお願い</a:t>
            </a:r>
            <a:endParaRPr kumimoji="1" lang="ja-JP" altLang="en-US" sz="2800" strike="dblStrike" dirty="0">
              <a:ea typeface="ＤＨＰ特太ゴシック体" pitchFamily="2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06340" y="365775"/>
            <a:ext cx="29523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itchFamily="50" charset="-128"/>
                <a:ea typeface="ＤＨＰ特太ゴシック体" pitchFamily="2" charset="-128"/>
              </a:rPr>
              <a:t>事業主の皆さまへ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8148" y="1373887"/>
            <a:ext cx="9145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ＤＨＰ特太ゴシック体" pitchFamily="2" charset="-128"/>
              </a:rPr>
              <a:t>毎月勤労統計調査</a:t>
            </a:r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HG丸ｺﾞｼｯｸM-PRO" pitchFamily="50" charset="-128"/>
              </a:rPr>
              <a:t>は、賃金や労働時間、雇用の変動を明らかにすることを目的に、</a:t>
            </a:r>
          </a:p>
          <a:p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HG丸ｺﾞｼｯｸM-PRO" pitchFamily="50" charset="-128"/>
              </a:rPr>
              <a:t>統計法に基づいて厚生労働省が実施している、国の重要な統計調査です。</a:t>
            </a:r>
          </a:p>
          <a:p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HG丸ｺﾞｼｯｸM-PRO" pitchFamily="50" charset="-128"/>
              </a:rPr>
              <a:t>調査は事業所単位で行います。</a:t>
            </a:r>
            <a:endParaRPr lang="en-US" altLang="ja-JP" sz="1600" dirty="0">
              <a:ln w="9525">
                <a:noFill/>
              </a:ln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91276" y="2298943"/>
            <a:ext cx="3600000" cy="485894"/>
          </a:xfrm>
          <a:prstGeom prst="downArrowCallout">
            <a:avLst>
              <a:gd name="adj1" fmla="val 50000"/>
              <a:gd name="adj2" fmla="val 25000"/>
              <a:gd name="adj3" fmla="val 30573"/>
              <a:gd name="adj4" fmla="val 69427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調査は</a:t>
            </a:r>
            <a:r>
              <a:rPr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、２種類あります</a:t>
            </a:r>
            <a:endParaRPr kumimoji="1" lang="ja-JP" altLang="en-US" sz="1600" dirty="0">
              <a:solidFill>
                <a:schemeClr val="bg1"/>
              </a:solidFill>
              <a:ea typeface="ＤＨＰ特太ゴシック体" pitchFamily="2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22164" y="2802999"/>
            <a:ext cx="3168000" cy="100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人以上の労働者を雇用する事業所対象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1800" dirty="0">
                <a:solidFill>
                  <a:schemeClr val="tx2"/>
                </a:solidFill>
                <a:ea typeface="ＤＨＰ特太ゴシック体" pitchFamily="2" charset="-128"/>
              </a:rPr>
              <a:t>毎月勤労統計調査</a:t>
            </a:r>
          </a:p>
          <a:p>
            <a:pPr algn="ctr"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毎月実施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895492" y="2802999"/>
            <a:ext cx="3168000" cy="100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人の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労働者を雇用する事業所対象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1800" dirty="0">
                <a:solidFill>
                  <a:schemeClr val="tx2"/>
                </a:solidFill>
                <a:ea typeface="ＤＨＰ特太ゴシック体" pitchFamily="2" charset="-128"/>
              </a:rPr>
              <a:t>毎月勤労統計調査  特別調査</a:t>
            </a:r>
          </a:p>
          <a:p>
            <a:pPr algn="ctr"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年</a:t>
            </a: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Ｆ特太ゴシック体" pitchFamily="1" charset="-128"/>
              </a:rPr>
              <a:t>１</a:t>
            </a: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回（７月）実施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70276" y="4160103"/>
            <a:ext cx="4496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調査対象の事業所は、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一定のルールに基づいて、無作為に選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ばれ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60756" y="5024199"/>
            <a:ext cx="4482604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dirty="0">
                <a:ea typeface="ＤＨＰ特太ゴシック体" pitchFamily="2" charset="-128"/>
              </a:rPr>
              <a:t>調査対象に選ばれた事業所の皆さまには、</a:t>
            </a:r>
          </a:p>
          <a:p>
            <a:pPr algn="ctr"/>
            <a:r>
              <a:rPr lang="ja-JP" altLang="en-US" sz="1600" dirty="0">
                <a:ea typeface="ＤＨＰ特太ゴシック体" pitchFamily="2" charset="-128"/>
              </a:rPr>
              <a:t>調査へのご理解とご回答をお願いいたします。</a:t>
            </a:r>
            <a:endParaRPr kumimoji="1" lang="ja-JP" altLang="en-US" sz="1600" dirty="0">
              <a:ea typeface="ＤＨＰ特太ゴシック体" pitchFamily="2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6756380" y="1779647"/>
            <a:ext cx="3539439" cy="3841662"/>
            <a:chOff x="6529308" y="2272655"/>
            <a:chExt cx="3539439" cy="3841662"/>
          </a:xfrm>
        </p:grpSpPr>
        <p:pic>
          <p:nvPicPr>
            <p:cNvPr id="12" name="図 11" descr="毎ちゃん勤ちゃん.bmp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529308" y="3939887"/>
              <a:ext cx="3539439" cy="2174430"/>
            </a:xfrm>
            <a:prstGeom prst="rect">
              <a:avLst/>
            </a:prstGeom>
          </p:spPr>
        </p:pic>
        <p:sp>
          <p:nvSpPr>
            <p:cNvPr id="13" name="円形吹き出し 12"/>
            <p:cNvSpPr/>
            <p:nvPr/>
          </p:nvSpPr>
          <p:spPr>
            <a:xfrm>
              <a:off x="7002884" y="2700511"/>
              <a:ext cx="1152128" cy="1080120"/>
            </a:xfrm>
            <a:prstGeom prst="wedgeEllipseCallout">
              <a:avLst>
                <a:gd name="adj1" fmla="val -3068"/>
                <a:gd name="adj2" fmla="val 66985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0" bIns="36000" rtlCol="0" anchor="ctr"/>
            <a:lstStyle/>
            <a:p>
              <a:r>
                <a:rPr kumimoji="1" lang="ja-JP" altLang="en-US" sz="1200" dirty="0">
                  <a:latin typeface="HG丸ｺﾞｼｯｸM-PRO" pitchFamily="50" charset="-128"/>
                  <a:ea typeface="HG丸ｺﾞｼｯｸM-PRO" pitchFamily="50" charset="-128"/>
                </a:rPr>
                <a:t>調査で知り得た内容の秘密保護は万全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です</a:t>
              </a:r>
              <a:r>
                <a:rPr kumimoji="1" lang="ja-JP" altLang="en-US" sz="1200" dirty="0">
                  <a:latin typeface="HG丸ｺﾞｼｯｸM-PRO" pitchFamily="50" charset="-128"/>
                  <a:ea typeface="HG丸ｺﾞｼｯｸM-PRO" pitchFamily="50" charset="-128"/>
                </a:rPr>
                <a:t>！</a:t>
              </a:r>
            </a:p>
          </p:txBody>
        </p:sp>
        <p:sp>
          <p:nvSpPr>
            <p:cNvPr id="14" name="円形吹き出し 13"/>
            <p:cNvSpPr/>
            <p:nvPr/>
          </p:nvSpPr>
          <p:spPr>
            <a:xfrm>
              <a:off x="8287980" y="2272655"/>
              <a:ext cx="1656184" cy="1476000"/>
            </a:xfrm>
            <a:prstGeom prst="wedgeEllipseCallout">
              <a:avLst>
                <a:gd name="adj1" fmla="val -11633"/>
                <a:gd name="adj2" fmla="val 60496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72000" tIns="36000" rIns="0" bIns="36000" rtlCol="0" anchor="ctr"/>
            <a:lstStyle/>
            <a:p>
              <a:r>
                <a:rPr kumimoji="1" lang="ja-JP" altLang="en-US" sz="1200" dirty="0">
                  <a:latin typeface="HG丸ｺﾞｼｯｸM-PRO" pitchFamily="50" charset="-128"/>
                  <a:ea typeface="HG丸ｺﾞｼｯｸM-PRO" pitchFamily="50" charset="-128"/>
                </a:rPr>
                <a:t>調査の結果は、景気の判断や、社会保障制度を検討するときの資料として使われ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ます</a:t>
              </a:r>
              <a:r>
                <a:rPr kumimoji="1" lang="ja-JP" altLang="en-US" sz="1200" dirty="0">
                  <a:latin typeface="HG丸ｺﾞｼｯｸM-PRO" pitchFamily="50" charset="-128"/>
                  <a:ea typeface="HG丸ｺﾞｼｯｸM-PRO" pitchFamily="50" charset="-128"/>
                </a:rPr>
                <a:t>。</a:t>
              </a: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7376840" y="5591879"/>
            <a:ext cx="324036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ja-JP" altLang="en-US" sz="900" dirty="0"/>
              <a:t>毎月勤労統計調査のキャラクター </a:t>
            </a:r>
            <a:r>
              <a:rPr lang="ja-JP" altLang="en-US" sz="900" dirty="0"/>
              <a:t>「まいちゃん　</a:t>
            </a:r>
            <a:r>
              <a:rPr lang="ja-JP" altLang="en-US" sz="900" dirty="0" err="1"/>
              <a:t>きんちゃん</a:t>
            </a:r>
            <a:r>
              <a:rPr lang="ja-JP" altLang="en-US" sz="900" dirty="0"/>
              <a:t>」</a:t>
            </a:r>
            <a:endParaRPr kumimoji="1" lang="ja-JP" altLang="en-US" sz="9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50156" y="5940871"/>
            <a:ext cx="7355864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>
              <a:lnSpc>
                <a:spcPct val="130000"/>
              </a:lnSpc>
            </a:pPr>
            <a:r>
              <a:rPr lang="ja-JP" altLang="en-US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　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◆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詳しくは、厚生労働省ホームページをご覧ください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◆ 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</a:p>
          <a:p>
            <a:pPr algn="ctr">
              <a:lnSpc>
                <a:spcPct val="120000"/>
              </a:lnSpc>
            </a:pPr>
            <a:r>
              <a:rPr lang="ja-JP" altLang="en-US" sz="1100" dirty="0">
                <a:latin typeface="+mn-ea"/>
              </a:rPr>
              <a:t>トップページ　→　統計情報・白書　→　各種統計調査　→　厚生労働統計一覧　→　７．雇用　→　 毎月勤労統計調査　</a:t>
            </a:r>
            <a:r>
              <a:rPr lang="en-US" altLang="ja-JP" sz="1100" dirty="0">
                <a:latin typeface="+mn-ea"/>
              </a:rPr>
              <a:t>   </a:t>
            </a:r>
            <a:r>
              <a:rPr lang="en-US" altLang="ja-JP" sz="1100" dirty="0">
                <a:latin typeface="Arial" pitchFamily="34" charset="0"/>
                <a:cs typeface="Arial" pitchFamily="34" charset="0"/>
              </a:rPr>
              <a:t>https://www.mhlw.go.jp/toukei/list/30-1.html</a:t>
            </a:r>
            <a:endParaRPr lang="ja-JP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970436" y="6903263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厚生労働省 ・都道府県</a:t>
            </a:r>
            <a:endParaRPr lang="ja-JP" altLang="en-US" sz="1800" b="1" dirty="0"/>
          </a:p>
        </p:txBody>
      </p:sp>
      <p:sp>
        <p:nvSpPr>
          <p:cNvPr id="19" name="下矢印 18"/>
          <p:cNvSpPr/>
          <p:nvPr/>
        </p:nvSpPr>
        <p:spPr>
          <a:xfrm>
            <a:off x="3288948" y="3884479"/>
            <a:ext cx="1008112" cy="252000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>
            <a:off x="3288948" y="4720927"/>
            <a:ext cx="1008112" cy="252000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図 20" descr="マーク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2444" y="6903263"/>
            <a:ext cx="355264" cy="360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6771" y="209773"/>
            <a:ext cx="571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8484DD7DA2EC4F8B20E190C6F68EAC" ma:contentTypeVersion="16" ma:contentTypeDescription="新しいドキュメントを作成します。" ma:contentTypeScope="" ma:versionID="63d2e415498802b36d367f7ae69c590c">
  <xsd:schema xmlns:xsd="http://www.w3.org/2001/XMLSchema" xmlns:xs="http://www.w3.org/2001/XMLSchema" xmlns:p="http://schemas.microsoft.com/office/2006/metadata/properties" xmlns:ns2="c2d0aedb-6b48-43a5-b5dc-bbdde9c79922" xmlns:ns3="263dbbe5-076b-4606-a03b-9598f5f2f35a" targetNamespace="http://schemas.microsoft.com/office/2006/metadata/properties" ma:root="true" ma:fieldsID="d2d7ccf6536c663557e5c4fb041813aa" ns2:_="" ns3:_="">
    <xsd:import namespace="c2d0aedb-6b48-43a5-b5dc-bbdde9c79922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0aedb-6b48-43a5-b5dc-bbdde9c7992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SharePointGroup="0" ma:internalName="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30ab957-e380-4fd5-a3cb-077691bce390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Owner xmlns="c2d0aedb-6b48-43a5-b5dc-bbdde9c79922">
      <UserInfo>
        <DisplayName/>
        <AccountId xsi:nil="true"/>
        <AccountType/>
      </UserInfo>
    </Owner>
    <lcf76f155ced4ddcb4097134ff3c332f xmlns="c2d0aedb-6b48-43a5-b5dc-bbdde9c799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9992F2-D3B6-4BA6-B9A0-71ADB1488E8F}"/>
</file>

<file path=customXml/itemProps2.xml><?xml version="1.0" encoding="utf-8"?>
<ds:datastoreItem xmlns:ds="http://schemas.openxmlformats.org/officeDocument/2006/customXml" ds:itemID="{74388C93-1653-43B2-B4AF-033E54C626F9}"/>
</file>

<file path=customXml/itemProps3.xml><?xml version="1.0" encoding="utf-8"?>
<ds:datastoreItem xmlns:ds="http://schemas.openxmlformats.org/officeDocument/2006/customXml" ds:itemID="{8D224538-2F09-4057-84C9-664E68AB94A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ユーザー設定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2023-06-02T02:26:56Z</dcterms:created>
  <dcterms:modified xsi:type="dcterms:W3CDTF">2023-06-02T02:27:01Z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0x0101008B8484DD7DA2EC4F8B20E190C6F68EAC</vt:lpwstr>
  </property>
  <property fmtid="{D5CDD505-2E9C-101B-9397-08002B2CF9AE}" pid="3" name="MediaServiceImageTags">
    <vt:lpwstr/>
  </property>
</Properties>
</file>